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86" r:id="rId6"/>
    <p:sldId id="258" r:id="rId7"/>
    <p:sldId id="304" r:id="rId8"/>
    <p:sldId id="264" r:id="rId9"/>
    <p:sldId id="288" r:id="rId10"/>
    <p:sldId id="303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9CFB8-EB6E-4B1A-B96D-322AED6B251F}" v="3" dt="2021-08-31T19:11:11.8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238" autoAdjust="0"/>
    <p:restoredTop sz="94660"/>
  </p:normalViewPr>
  <p:slideViewPr>
    <p:cSldViewPr snapToGrid="0">
      <p:cViewPr varScale="1">
        <p:scale>
          <a:sx n="85" d="100"/>
          <a:sy n="85" d="100"/>
        </p:scale>
        <p:origin x="-27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4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30270F-F493-402C-9A93-3DD7686A0696}" type="datetime1">
              <a:rPr lang="ru-RU" smtClean="0"/>
              <a:pPr rtl="0"/>
              <a:t>27.05.2024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BFECE9-3899-402D-9557-B34889DA2FFF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7594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D0C20A1-71F7-48D6-9B7C-279FB528DA1F}" type="datetime1">
              <a:rPr lang="ru-RU" noProof="0" smtClean="0"/>
              <a:pPr rtl="0"/>
              <a:t>27.05.2024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B3784F3-2271-4F8D-A0BC-8F40E6849F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341245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B3784F3-2271-4F8D-A0BC-8F40E6849FE5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54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2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901539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3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23989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4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239892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5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748787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6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5986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ru-RU" noProof="0" smtClean="0"/>
              <a:pPr rtl="0"/>
              <a:t>7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66282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lIns="0" rtlCol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Дата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Рисунок 52">
            <a:extLst>
              <a:ext uri="{FF2B5EF4-FFF2-40B4-BE49-F238E27FC236}">
                <a16:creationId xmlns=""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=""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4" name="Рисунок 53">
            <a:extLst>
              <a:ext uri="{FF2B5EF4-FFF2-40B4-BE49-F238E27FC236}">
                <a16:creationId xmlns=""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объект и 2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200" y="1599882"/>
            <a:ext cx="3911600" cy="928688"/>
          </a:xfrm>
        </p:spPr>
        <p:txBody>
          <a:bodyPr lIns="0" rtlCol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2200" y="2667000"/>
            <a:ext cx="3911600" cy="3438144"/>
          </a:xfrm>
        </p:spPr>
        <p:txBody>
          <a:bodyPr lIns="0" numCol="1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Рисунок 17">
            <a:extLst>
              <a:ext uri="{FF2B5EF4-FFF2-40B4-BE49-F238E27FC236}">
                <a16:creationId xmlns="" xmlns:a16="http://schemas.microsoft.com/office/drawing/2014/main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1" name="Рисунок 20">
            <a:extLst>
              <a:ext uri="{FF2B5EF4-FFF2-40B4-BE49-F238E27FC236}">
                <a16:creationId xmlns=""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45280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объект и большой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299" y="1619250"/>
            <a:ext cx="4813301" cy="1325563"/>
          </a:xfrm>
        </p:spPr>
        <p:txBody>
          <a:bodyPr lIns="0" rtlCol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30299" y="3233057"/>
            <a:ext cx="4203701" cy="296454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accent4"/>
              </a:solidFill>
            </a:endParaRPr>
          </a:p>
        </p:txBody>
      </p:sp>
      <p:sp>
        <p:nvSpPr>
          <p:cNvPr id="26" name="Дата 3">
            <a:extLst>
              <a:ext uri="{FF2B5EF4-FFF2-40B4-BE49-F238E27FC236}">
                <a16:creationId xmlns=""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28" name="Нижний колонтитул 4">
            <a:extLst>
              <a:ext uri="{FF2B5EF4-FFF2-40B4-BE49-F238E27FC236}">
                <a16:creationId xmlns=""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30" name="Номер слайда 5">
            <a:extLst>
              <a:ext uri="{FF2B5EF4-FFF2-40B4-BE49-F238E27FC236}">
                <a16:creationId xmlns=""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06169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объект и рисунок в рам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Рисунок 106">
            <a:extLst>
              <a:ext uri="{FF2B5EF4-FFF2-40B4-BE49-F238E27FC236}">
                <a16:creationId xmlns=""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=""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=""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=""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=""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=""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=""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=""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=""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9" name="Прямоугольник 98">
            <a:extLst>
              <a:ext uri="{FF2B5EF4-FFF2-40B4-BE49-F238E27FC236}">
                <a16:creationId xmlns=""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=""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=""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=""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accent4"/>
              </a:solidFill>
            </a:endParaRPr>
          </a:p>
        </p:txBody>
      </p:sp>
      <p:sp>
        <p:nvSpPr>
          <p:cNvPr id="112" name="Дата 3">
            <a:extLst>
              <a:ext uri="{FF2B5EF4-FFF2-40B4-BE49-F238E27FC236}">
                <a16:creationId xmlns="" xmlns:a16="http://schemas.microsoft.com/office/drawing/2014/main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113" name="Нижний колонтитул 4">
            <a:extLst>
              <a:ext uri="{FF2B5EF4-FFF2-40B4-BE49-F238E27FC236}">
                <a16:creationId xmlns="" xmlns:a16="http://schemas.microsoft.com/office/drawing/2014/main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114" name="Номер слайда 5">
            <a:extLst>
              <a:ext uri="{FF2B5EF4-FFF2-40B4-BE49-F238E27FC236}">
                <a16:creationId xmlns="" xmlns:a16="http://schemas.microsoft.com/office/drawing/2014/main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72912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8340" y="187071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49" name="Текст 48">
            <a:extLst>
              <a:ext uri="{FF2B5EF4-FFF2-40B4-BE49-F238E27FC236}">
                <a16:creationId xmlns="" xmlns:a16="http://schemas.microsoft.com/office/drawing/2014/main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50" name="Объект 2">
            <a:extLst>
              <a:ext uri="{FF2B5EF4-FFF2-40B4-BE49-F238E27FC236}">
                <a16:creationId xmlns=""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498340" y="3506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1" name="Текст 48">
            <a:extLst>
              <a:ext uri="{FF2B5EF4-FFF2-40B4-BE49-F238E27FC236}">
                <a16:creationId xmlns="" xmlns:a16="http://schemas.microsoft.com/office/drawing/2014/main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52" name="Объект 2">
            <a:extLst>
              <a:ext uri="{FF2B5EF4-FFF2-40B4-BE49-F238E27FC236}">
                <a16:creationId xmlns="" xmlns:a16="http://schemas.microsoft.com/office/drawing/2014/main" id="{07D1309E-F6F7-4FFB-BFBE-F2B34D49D2B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98340" y="5157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3" name="Текст 48">
            <a:extLst>
              <a:ext uri="{FF2B5EF4-FFF2-40B4-BE49-F238E27FC236}">
                <a16:creationId xmlns="" xmlns:a16="http://schemas.microsoft.com/office/drawing/2014/main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57" name="Дата 3">
            <a:extLst>
              <a:ext uri="{FF2B5EF4-FFF2-40B4-BE49-F238E27FC236}">
                <a16:creationId xmlns=""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58" name="Нижний колонтитул 4">
            <a:extLst>
              <a:ext uri="{FF2B5EF4-FFF2-40B4-BE49-F238E27FC236}">
                <a16:creationId xmlns=""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59" name="Номер слайда 5">
            <a:extLst>
              <a:ext uri="{FF2B5EF4-FFF2-40B4-BE49-F238E27FC236}">
                <a16:creationId xmlns=""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16458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57" name="Дата 3">
            <a:extLst>
              <a:ext uri="{FF2B5EF4-FFF2-40B4-BE49-F238E27FC236}">
                <a16:creationId xmlns=""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58" name="Нижний колонтитул 4">
            <a:extLst>
              <a:ext uri="{FF2B5EF4-FFF2-40B4-BE49-F238E27FC236}">
                <a16:creationId xmlns=""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59" name="Номер слайда 5">
            <a:extLst>
              <a:ext uri="{FF2B5EF4-FFF2-40B4-BE49-F238E27FC236}">
                <a16:creationId xmlns=""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82096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accent4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rtlCol="0"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69720" y="5405755"/>
            <a:ext cx="9052560" cy="47688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Рисунок 52">
            <a:extLst>
              <a:ext uri="{FF2B5EF4-FFF2-40B4-BE49-F238E27FC236}">
                <a16:creationId xmlns="" xmlns:a16="http://schemas.microsoft.com/office/drawing/2014/main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7" name="Рисунок 52">
            <a:extLst>
              <a:ext uri="{FF2B5EF4-FFF2-40B4-BE49-F238E27FC236}">
                <a16:creationId xmlns="" xmlns:a16="http://schemas.microsoft.com/office/drawing/2014/main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5" name="Рисунок 52">
            <a:extLst>
              <a:ext uri="{FF2B5EF4-FFF2-40B4-BE49-F238E27FC236}">
                <a16:creationId xmlns="" xmlns:a16="http://schemas.microsoft.com/office/drawing/2014/main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87059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 rtlCol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10" name="Рисунок 28">
            <a:extLst>
              <a:ext uri="{FF2B5EF4-FFF2-40B4-BE49-F238E27FC236}">
                <a16:creationId xmlns=""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27093093-F077-4A1D-A6ED-946369A581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accent4"/>
              </a:solidFill>
            </a:endParaRPr>
          </a:p>
        </p:txBody>
      </p:sp>
      <p:sp>
        <p:nvSpPr>
          <p:cNvPr id="26" name="Нижний колонтитул 4">
            <a:extLst>
              <a:ext uri="{FF2B5EF4-FFF2-40B4-BE49-F238E27FC236}">
                <a16:creationId xmlns=""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=""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87582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чее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=""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=""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6" name="Текст 2">
            <a:extLst>
              <a:ext uri="{FF2B5EF4-FFF2-40B4-BE49-F238E27FC236}">
                <a16:creationId xmlns="" xmlns:a16="http://schemas.microsoft.com/office/drawing/2014/main" id="{4BBE4B76-BA2D-4EA4-A178-30F57AC1DF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78" name="Текст 4">
            <a:extLst>
              <a:ext uri="{FF2B5EF4-FFF2-40B4-BE49-F238E27FC236}">
                <a16:creationId xmlns="" xmlns:a16="http://schemas.microsoft.com/office/drawing/2014/main" id="{045FF175-F59F-4A69-B296-E046C77842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43984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80" name="Текст 2">
            <a:extLst>
              <a:ext uri="{FF2B5EF4-FFF2-40B4-BE49-F238E27FC236}">
                <a16:creationId xmlns="" xmlns:a16="http://schemas.microsoft.com/office/drawing/2014/main" id="{FBAA7D2D-B5F0-416A-A89F-1DC3E6A877E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82" name="Текст 2">
            <a:extLst>
              <a:ext uri="{FF2B5EF4-FFF2-40B4-BE49-F238E27FC236}">
                <a16:creationId xmlns="" xmlns:a16="http://schemas.microsoft.com/office/drawing/2014/main" id="{01187116-E25F-47A2-9BC5-532F3F42D3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43980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84" name="Текст 2">
            <a:extLst>
              <a:ext uri="{FF2B5EF4-FFF2-40B4-BE49-F238E27FC236}">
                <a16:creationId xmlns="" xmlns:a16="http://schemas.microsoft.com/office/drawing/2014/main" id="{B69B6CD5-B022-423C-A017-AD2D8FFA066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86" name="Текст 2">
            <a:extLst>
              <a:ext uri="{FF2B5EF4-FFF2-40B4-BE49-F238E27FC236}">
                <a16:creationId xmlns="" xmlns:a16="http://schemas.microsoft.com/office/drawing/2014/main" id="{06A7180A-5FBF-4DE7-A668-E24E022DFA9E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87" name="Текст 2">
            <a:extLst>
              <a:ext uri="{FF2B5EF4-FFF2-40B4-BE49-F238E27FC236}">
                <a16:creationId xmlns="" xmlns:a16="http://schemas.microsoft.com/office/drawing/2014/main" id="{2EFABF40-7E40-4F8A-80D3-DB5903EEBDF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88" name="Текст 2">
            <a:extLst>
              <a:ext uri="{FF2B5EF4-FFF2-40B4-BE49-F238E27FC236}">
                <a16:creationId xmlns="" xmlns:a16="http://schemas.microsoft.com/office/drawing/2014/main" id="{FFD10C91-B253-496D-889A-D48B1A0AA55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562665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89" name="Заголовок 1">
            <a:extLst>
              <a:ext uri="{FF2B5EF4-FFF2-40B4-BE49-F238E27FC236}">
                <a16:creationId xmlns=""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0476" y="629616"/>
            <a:ext cx="9371048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 </a:t>
            </a:r>
          </a:p>
        </p:txBody>
      </p:sp>
      <p:sp>
        <p:nvSpPr>
          <p:cNvPr id="93" name="Дата 3">
            <a:extLst>
              <a:ext uri="{FF2B5EF4-FFF2-40B4-BE49-F238E27FC236}">
                <a16:creationId xmlns="" xmlns:a16="http://schemas.microsoft.com/office/drawing/2014/main" id="{3EDC5EF0-E937-47AD-8F93-11A7E0319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94" name="Нижний колонтитул 4">
            <a:extLst>
              <a:ext uri="{FF2B5EF4-FFF2-40B4-BE49-F238E27FC236}">
                <a16:creationId xmlns="" xmlns:a16="http://schemas.microsoft.com/office/drawing/2014/main" id="{4CB9AE8E-EB22-4097-951C-4A6E38B2D47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95" name="Номер слайда 5">
            <a:extLst>
              <a:ext uri="{FF2B5EF4-FFF2-40B4-BE49-F238E27FC236}">
                <a16:creationId xmlns="" xmlns:a16="http://schemas.microsoft.com/office/drawing/2014/main" id="{D89D10F4-442B-4B78-B541-92469482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98881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60B973DC-FC8B-48F4-9A50-A679872638A6}"/>
              </a:ext>
            </a:extLst>
          </p:cNvPr>
          <p:cNvSpPr/>
          <p:nvPr userDrawn="1"/>
        </p:nvSpPr>
        <p:spPr>
          <a:xfrm>
            <a:off x="0" y="0"/>
            <a:ext cx="1905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E6651245-F8FA-4280-86E8-A02EA6F9D183}"/>
              </a:ext>
            </a:extLst>
          </p:cNvPr>
          <p:cNvSpPr/>
          <p:nvPr userDrawn="1"/>
        </p:nvSpPr>
        <p:spPr>
          <a:xfrm>
            <a:off x="1905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92243009-72E0-4065-A4ED-BF9024B3D4FB}"/>
              </a:ext>
            </a:extLst>
          </p:cNvPr>
          <p:cNvSpPr/>
          <p:nvPr userDrawn="1"/>
        </p:nvSpPr>
        <p:spPr>
          <a:xfrm>
            <a:off x="5334000" y="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445E1145-BC25-4AC5-8B8D-8AECD11F1713}"/>
              </a:ext>
            </a:extLst>
          </p:cNvPr>
          <p:cNvSpPr/>
          <p:nvPr userDrawn="1"/>
        </p:nvSpPr>
        <p:spPr>
          <a:xfrm>
            <a:off x="8763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Рисунок 43">
            <a:extLst>
              <a:ext uri="{FF2B5EF4-FFF2-40B4-BE49-F238E27FC236}">
                <a16:creationId xmlns="" xmlns:a16="http://schemas.microsoft.com/office/drawing/2014/main" id="{79F851B1-E044-41C4-88D1-6BA4FBC83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47" name="Рисунок 46">
            <a:extLst>
              <a:ext uri="{FF2B5EF4-FFF2-40B4-BE49-F238E27FC236}">
                <a16:creationId xmlns="" xmlns:a16="http://schemas.microsoft.com/office/drawing/2014/main" id="{EEE85C52-E5BA-4142-AE8D-7B357E4A47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0" name="Рисунок 49">
            <a:extLst>
              <a:ext uri="{FF2B5EF4-FFF2-40B4-BE49-F238E27FC236}">
                <a16:creationId xmlns="" xmlns:a16="http://schemas.microsoft.com/office/drawing/2014/main" id="{424B8959-FF9C-453C-8179-A0BF8D392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4" name="Заголовок 1">
            <a:extLst>
              <a:ext uri="{FF2B5EF4-FFF2-40B4-BE49-F238E27FC236}">
                <a16:creationId xmlns="" xmlns:a16="http://schemas.microsoft.com/office/drawing/2014/main" id="{3F2D93AE-80E9-4043-9384-F0F06D65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476501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4718" y="4697806"/>
            <a:ext cx="2800350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5" name="Объект 2">
            <a:extLst>
              <a:ext uri="{FF2B5EF4-FFF2-40B4-BE49-F238E27FC236}">
                <a16:creationId xmlns="" xmlns:a16="http://schemas.microsoft.com/office/drawing/2014/main" id="{9D493CB6-06D1-4AD2-924D-64007FFFAC0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01931" y="4697805"/>
            <a:ext cx="2800351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6" name="Объект 2">
            <a:extLst>
              <a:ext uri="{FF2B5EF4-FFF2-40B4-BE49-F238E27FC236}">
                <a16:creationId xmlns="" xmlns:a16="http://schemas.microsoft.com/office/drawing/2014/main" id="{D5B991DB-A408-4F6D-A8D0-5167D1E3076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623718" y="1268809"/>
            <a:ext cx="2853532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0" name="Дата 6">
            <a:extLst>
              <a:ext uri="{FF2B5EF4-FFF2-40B4-BE49-F238E27FC236}">
                <a16:creationId xmlns="" xmlns:a16="http://schemas.microsoft.com/office/drawing/2014/main" id="{CAE1BB52-31E7-4A74-9ED4-FDD9223763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61" name="Нижний колонтитул 4">
            <a:extLst>
              <a:ext uri="{FF2B5EF4-FFF2-40B4-BE49-F238E27FC236}">
                <a16:creationId xmlns="" xmlns:a16="http://schemas.microsoft.com/office/drawing/2014/main" id="{EAF5ABA9-E5E2-43E4-ACD5-994ABC08568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62" name="Номер слайда 5">
            <a:extLst>
              <a:ext uri="{FF2B5EF4-FFF2-40B4-BE49-F238E27FC236}">
                <a16:creationId xmlns="" xmlns:a16="http://schemas.microsoft.com/office/drawing/2014/main" id="{40AEA096-23EC-471A-85DB-52788D8475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1722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0">
            <a:extLst>
              <a:ext uri="{FF2B5EF4-FFF2-40B4-BE49-F238E27FC236}">
                <a16:creationId xmlns=""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4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=""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806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=""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=""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=""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5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=""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2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=""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=""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=""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8435" y="3658480"/>
            <a:ext cx="393192" cy="390677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=""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1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=""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8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=""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=""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=""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=""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7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=""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=""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=""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=""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=""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3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=""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=""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=""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=""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=""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90430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0" name="Заголовок 1">
            <a:extLst>
              <a:ext uri="{FF2B5EF4-FFF2-40B4-BE49-F238E27FC236}">
                <a16:creationId xmlns="" xmlns:a16="http://schemas.microsoft.com/office/drawing/2014/main" id="{BD315BE3-66BC-448E-AC25-B8B59C800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0952" y="629616"/>
            <a:ext cx="6550096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 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8791A8F7-D0D7-459C-816C-06A776192CF1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63CFF470-94CA-4087-8B57-84A251AB5728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="" xmlns:a16="http://schemas.microsoft.com/office/drawing/2014/main" id="{8741B3D2-0E68-4CDE-B746-65D383DA0EF1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="" xmlns:a16="http://schemas.microsoft.com/office/drawing/2014/main" id="{F24D9BB9-0D5B-45D1-A9B9-F8985612AD6E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0" name="Прямоугольник 89">
            <a:extLst>
              <a:ext uri="{FF2B5EF4-FFF2-40B4-BE49-F238E27FC236}">
                <a16:creationId xmlns="" xmlns:a16="http://schemas.microsoft.com/office/drawing/2014/main" id="{DB714EE5-FC7B-4FDA-88D7-B7DB551EA274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D6984438-C7B6-469B-A0A3-F7C9F2CC6DBD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="" xmlns:a16="http://schemas.microsoft.com/office/drawing/2014/main" id="{57EBFF5E-9DF7-4591-AC16-CB1D6AE0D25A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6" name="Прямоугольник 95">
            <a:extLst>
              <a:ext uri="{FF2B5EF4-FFF2-40B4-BE49-F238E27FC236}">
                <a16:creationId xmlns="" xmlns:a16="http://schemas.microsoft.com/office/drawing/2014/main" id="{29E0EA42-935D-43B4-AB8D-FDC3007FD20C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="" xmlns:a16="http://schemas.microsoft.com/office/drawing/2014/main" id="{EDD61E09-E863-45B9-9F49-02EA501C578E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="" xmlns:a16="http://schemas.microsoft.com/office/drawing/2014/main" id="{52DB4680-C46B-45C0-9514-7B5E0B10E393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="" xmlns:a16="http://schemas.microsoft.com/office/drawing/2014/main" id="{3AAA84B2-8B6A-4266-8305-9222B397D900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="" xmlns:a16="http://schemas.microsoft.com/office/drawing/2014/main" id="{6288CF74-DD4A-450A-A6CE-FD0BAFADE3CC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="" xmlns:a16="http://schemas.microsoft.com/office/drawing/2014/main" id="{7CC73489-9E12-4EC4-BFC7-9BB5C27C2E1F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="" xmlns:a16="http://schemas.microsoft.com/office/drawing/2014/main" id="{A2658D15-43FF-4F4D-AAE7-4B9122899193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="" xmlns:a16="http://schemas.microsoft.com/office/drawing/2014/main" id="{AFA77309-00B7-459D-BA45-EE1AEAA3B0CD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="" xmlns:a16="http://schemas.microsoft.com/office/drawing/2014/main" id="{30775FA4-041A-45A7-8F49-9CBD363A28BB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="" xmlns:a16="http://schemas.microsoft.com/office/drawing/2014/main" id="{5508D4AD-2238-4B32-B766-397DD7A6E429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6" name="Прямоугольник 115">
            <a:extLst>
              <a:ext uri="{FF2B5EF4-FFF2-40B4-BE49-F238E27FC236}">
                <a16:creationId xmlns="" xmlns:a16="http://schemas.microsoft.com/office/drawing/2014/main" id="{F4B50382-516D-4475-956A-F7F9FD3E08E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8" name="Прямоугольник 117">
            <a:extLst>
              <a:ext uri="{FF2B5EF4-FFF2-40B4-BE49-F238E27FC236}">
                <a16:creationId xmlns="" xmlns:a16="http://schemas.microsoft.com/office/drawing/2014/main" id="{C399009F-0A9E-4E2F-B4EF-3ECF21378479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0" name="Прямоугольник 119">
            <a:extLst>
              <a:ext uri="{FF2B5EF4-FFF2-40B4-BE49-F238E27FC236}">
                <a16:creationId xmlns="" xmlns:a16="http://schemas.microsoft.com/office/drawing/2014/main" id="{7CFBE686-CBC8-41CE-B11B-CF0C378E6EDE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2" name="Прямоугольник 121">
            <a:extLst>
              <a:ext uri="{FF2B5EF4-FFF2-40B4-BE49-F238E27FC236}">
                <a16:creationId xmlns="" xmlns:a16="http://schemas.microsoft.com/office/drawing/2014/main" id="{D8450F92-73B1-46EB-A8BC-80B995ED31D0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4" name="Прямоугольник 123">
            <a:extLst>
              <a:ext uri="{FF2B5EF4-FFF2-40B4-BE49-F238E27FC236}">
                <a16:creationId xmlns="" xmlns:a16="http://schemas.microsoft.com/office/drawing/2014/main" id="{E7EBDAD3-E952-4A8E-8DCF-BAD616AE8FD0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6" name="Прямоугольник 125">
            <a:extLst>
              <a:ext uri="{FF2B5EF4-FFF2-40B4-BE49-F238E27FC236}">
                <a16:creationId xmlns="" xmlns:a16="http://schemas.microsoft.com/office/drawing/2014/main" id="{C135B39D-DCFF-48D1-B7C8-418310C34B9F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="" xmlns:a16="http://schemas.microsoft.com/office/drawing/2014/main" id="{566893CC-18D8-4978-98A0-9F0F1A58F70F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A59803DA-84F5-4810-9D67-82851BBBF7B7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2" name="Прямоугольник 131">
            <a:extLst>
              <a:ext uri="{FF2B5EF4-FFF2-40B4-BE49-F238E27FC236}">
                <a16:creationId xmlns="" xmlns:a16="http://schemas.microsoft.com/office/drawing/2014/main" id="{7A9BDBED-FA8E-4080-8786-5B97A485DDB6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4" name="Прямоугольник 133">
            <a:extLst>
              <a:ext uri="{FF2B5EF4-FFF2-40B4-BE49-F238E27FC236}">
                <a16:creationId xmlns="" xmlns:a16="http://schemas.microsoft.com/office/drawing/2014/main" id="{9D3328E7-2083-4FC9-B32F-1FED3CDFFF3B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97D29CBA-4952-44B4-A695-45B4490EEB8D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8" name="Прямоугольник 137">
            <a:extLst>
              <a:ext uri="{FF2B5EF4-FFF2-40B4-BE49-F238E27FC236}">
                <a16:creationId xmlns="" xmlns:a16="http://schemas.microsoft.com/office/drawing/2014/main" id="{65338F58-85B5-4095-931F-DE4D676A6192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0" name="Прямоугольник 139">
            <a:extLst>
              <a:ext uri="{FF2B5EF4-FFF2-40B4-BE49-F238E27FC236}">
                <a16:creationId xmlns="" xmlns:a16="http://schemas.microsoft.com/office/drawing/2014/main" id="{62101AC6-3DF3-44E3-8F37-4D420EFB890E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2" name="Прямоугольник 141">
            <a:extLst>
              <a:ext uri="{FF2B5EF4-FFF2-40B4-BE49-F238E27FC236}">
                <a16:creationId xmlns="" xmlns:a16="http://schemas.microsoft.com/office/drawing/2014/main" id="{D3E958D7-1972-40AD-A538-8302A14984AB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4" name="Прямоугольник 143">
            <a:extLst>
              <a:ext uri="{FF2B5EF4-FFF2-40B4-BE49-F238E27FC236}">
                <a16:creationId xmlns="" xmlns:a16="http://schemas.microsoft.com/office/drawing/2014/main" id="{AAAD3289-DEFC-4EC6-BF0C-2B56CE1CD19B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6" name="Прямоугольник 145">
            <a:extLst>
              <a:ext uri="{FF2B5EF4-FFF2-40B4-BE49-F238E27FC236}">
                <a16:creationId xmlns="" xmlns:a16="http://schemas.microsoft.com/office/drawing/2014/main" id="{7EA5B12A-0ADE-4B3A-A74C-D3487E40A7C4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8" name="Прямоугольник 147">
            <a:extLst>
              <a:ext uri="{FF2B5EF4-FFF2-40B4-BE49-F238E27FC236}">
                <a16:creationId xmlns="" xmlns:a16="http://schemas.microsoft.com/office/drawing/2014/main" id="{423D27DE-07B7-4053-A551-3515F702FECE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5" name="Дата 3">
            <a:extLst>
              <a:ext uri="{FF2B5EF4-FFF2-40B4-BE49-F238E27FC236}">
                <a16:creationId xmlns="" xmlns:a16="http://schemas.microsoft.com/office/drawing/2014/main" id="{DAAD24F3-0234-4B5A-84DA-945939E26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156" name="Нижний колонтитул 4">
            <a:extLst>
              <a:ext uri="{FF2B5EF4-FFF2-40B4-BE49-F238E27FC236}">
                <a16:creationId xmlns="" xmlns:a16="http://schemas.microsoft.com/office/drawing/2014/main" id="{664012DC-ACEF-433E-A505-4617F7A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157" name="Номер слайда 5">
            <a:extLst>
              <a:ext uri="{FF2B5EF4-FFF2-40B4-BE49-F238E27FC236}">
                <a16:creationId xmlns="" xmlns:a16="http://schemas.microsoft.com/office/drawing/2014/main" id="{58602E04-6AE9-4AB4-8C82-ADECCA2F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415237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чки, содержимое и картинка в рам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758342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700735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7" name="Рисунок 106">
            <a:extLst>
              <a:ext uri="{FF2B5EF4-FFF2-40B4-BE49-F238E27FC236}">
                <a16:creationId xmlns=""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09042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1047146"/>
            <a:ext cx="4603750" cy="955826"/>
          </a:xfrm>
        </p:spPr>
        <p:txBody>
          <a:bodyPr lIns="0" rtlCol="0" anchor="t">
            <a:no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01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643128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643128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643128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643128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643128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643128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643128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6431280" y="4010202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643128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643128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643128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643128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700735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7583424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815949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8735568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9311640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988771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10463784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1103985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11615928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11615928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=""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11615928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11615928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=""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11615928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=""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11615928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11615928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11615928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=""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11615928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=""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11615928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=""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11615928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=""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11615928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=""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8159496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873556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9" name="Прямоугольник 98">
            <a:extLst>
              <a:ext uri="{FF2B5EF4-FFF2-40B4-BE49-F238E27FC236}">
                <a16:creationId xmlns=""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9311640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9887712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=""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10463784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=""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11039856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3F93CAB0-49C3-4A79-B42E-9E1448EB8C1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437001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48" name="Текст 2">
            <a:extLst>
              <a:ext uri="{FF2B5EF4-FFF2-40B4-BE49-F238E27FC236}">
                <a16:creationId xmlns="" xmlns:a16="http://schemas.microsoft.com/office/drawing/2014/main" id="{7F604C77-9D98-476E-94D5-E470DD4AF76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741177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0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9CF5CB34-93EF-4B2B-A1BE-32B6ED047CA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366877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52" name="Текст 2">
            <a:extLst>
              <a:ext uri="{FF2B5EF4-FFF2-40B4-BE49-F238E27FC236}">
                <a16:creationId xmlns="" xmlns:a16="http://schemas.microsoft.com/office/drawing/2014/main" id="{FC62B88D-998E-4BF7-848E-A2874E941CD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1301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4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5323F037-C84F-497F-BB92-7183D356BA26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1437001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56" name="Текст 2">
            <a:extLst>
              <a:ext uri="{FF2B5EF4-FFF2-40B4-BE49-F238E27FC236}">
                <a16:creationId xmlns="" xmlns:a16="http://schemas.microsoft.com/office/drawing/2014/main" id="{FF3F35AF-A5CD-4066-97B9-902126AD393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41177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8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9A265732-BAC2-478A-92AE-23D502B7FF1A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4366877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2" name="Дата 3">
            <a:extLst>
              <a:ext uri="{FF2B5EF4-FFF2-40B4-BE49-F238E27FC236}">
                <a16:creationId xmlns=""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64" name="Нижний колонтитул 4">
            <a:extLst>
              <a:ext uri="{FF2B5EF4-FFF2-40B4-BE49-F238E27FC236}">
                <a16:creationId xmlns=""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66" name="Номер слайда 5">
            <a:extLst>
              <a:ext uri="{FF2B5EF4-FFF2-40B4-BE49-F238E27FC236}">
                <a16:creationId xmlns=""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55827420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00" userDrawn="1">
          <p15:clr>
            <a:srgbClr val="FBAE40"/>
          </p15:clr>
        </p15:guide>
        <p15:guide id="2" pos="35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3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0" y="2682910"/>
            <a:ext cx="4050792" cy="417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4070604" y="2662273"/>
            <a:ext cx="4050792" cy="4172532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6DDDE35A-F618-42E2-AA04-F609770EFA37}"/>
              </a:ext>
            </a:extLst>
          </p:cNvPr>
          <p:cNvSpPr/>
          <p:nvPr userDrawn="1"/>
        </p:nvSpPr>
        <p:spPr>
          <a:xfrm>
            <a:off x="8141208" y="2662273"/>
            <a:ext cx="4050792" cy="4193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505" y="629616"/>
            <a:ext cx="8042991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7" name="Текст 2">
            <a:extLst>
              <a:ext uri="{FF2B5EF4-FFF2-40B4-BE49-F238E27FC236}">
                <a16:creationId xmlns="" xmlns:a16="http://schemas.microsoft.com/office/drawing/2014/main" id="{EF16DA6B-95E3-47E1-84FF-3BC278B4138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56168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8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CAAD9B35-EE81-48EC-8761-181F054A07C5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668302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9" name="Текст 2">
            <a:extLst>
              <a:ext uri="{FF2B5EF4-FFF2-40B4-BE49-F238E27FC236}">
                <a16:creationId xmlns="" xmlns:a16="http://schemas.microsoft.com/office/drawing/2014/main" id="{BDA65F58-E1F7-44CA-BD9C-34919803B82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969746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0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0FC3B20B-4758-4A42-8F93-33F464E4670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81880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2" name="Текст 2">
            <a:extLst>
              <a:ext uri="{FF2B5EF4-FFF2-40B4-BE49-F238E27FC236}">
                <a16:creationId xmlns="" xmlns:a16="http://schemas.microsoft.com/office/drawing/2014/main" id="{3235C0E0-A540-41F6-8358-8E19E9EFBA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050970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3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D16285A0-0824-4A0A-892F-2ABEEB9CAC28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9763104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4" name="Дата 3">
            <a:extLst>
              <a:ext uri="{FF2B5EF4-FFF2-40B4-BE49-F238E27FC236}">
                <a16:creationId xmlns=""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75" name="Нижний колонтитул 4">
            <a:extLst>
              <a:ext uri="{FF2B5EF4-FFF2-40B4-BE49-F238E27FC236}">
                <a16:creationId xmlns=""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76" name="Номер слайда 5">
            <a:extLst>
              <a:ext uri="{FF2B5EF4-FFF2-40B4-BE49-F238E27FC236}">
                <a16:creationId xmlns=""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910251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57600" y="329692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0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50" name="Объект 2">
            <a:extLst>
              <a:ext uri="{FF2B5EF4-FFF2-40B4-BE49-F238E27FC236}">
                <a16:creationId xmlns=""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657600" y="412623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Место для изображения из Интернета 4">
            <a:extLst>
              <a:ext uri="{FF2B5EF4-FFF2-40B4-BE49-F238E27FC236}">
                <a16:creationId xmlns="" xmlns:a16="http://schemas.microsoft.com/office/drawing/2014/main" id="{B1173A38-564B-4926-9E0B-57DAB42A7194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743700" y="1899285"/>
            <a:ext cx="1127125" cy="112712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33" name="Дата 3">
            <a:extLst>
              <a:ext uri="{FF2B5EF4-FFF2-40B4-BE49-F238E27FC236}">
                <a16:creationId xmlns="" xmlns:a16="http://schemas.microsoft.com/office/drawing/2014/main" id="{2A70D14D-B032-42AB-863B-09AB9DB8C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35" name="Нижний колонтитул 4">
            <a:extLst>
              <a:ext uri="{FF2B5EF4-FFF2-40B4-BE49-F238E27FC236}">
                <a16:creationId xmlns="" xmlns:a16="http://schemas.microsoft.com/office/drawing/2014/main" id="{06761B94-9FB3-4CC8-9201-29F60329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37" name="Номер слайда 5">
            <a:extLst>
              <a:ext uri="{FF2B5EF4-FFF2-40B4-BE49-F238E27FC236}">
                <a16:creationId xmlns="" xmlns:a16="http://schemas.microsoft.com/office/drawing/2014/main" id="{E3302F78-FDF8-4294-A286-EBE868040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72657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объек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D6DBA18F-1861-4C2A-8FFE-4E883AEC0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825" y="0"/>
            <a:ext cx="6099175" cy="625157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1333500"/>
            <a:ext cx="4493260" cy="1946275"/>
          </a:xfrm>
        </p:spPr>
        <p:txBody>
          <a:bodyPr rtlCol="0" anchor="b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886200"/>
            <a:ext cx="4493260" cy="2364740"/>
          </a:xfrm>
        </p:spPr>
        <p:txBody>
          <a:bodyPr numCol="2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093585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13887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24038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34189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44340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54491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64642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4793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03736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35025" y="848032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Дата 3">
            <a:extLst>
              <a:ext uri="{FF2B5EF4-FFF2-40B4-BE49-F238E27FC236}">
                <a16:creationId xmlns=""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20" name="Нижний колонтитул 4">
            <a:extLst>
              <a:ext uri="{FF2B5EF4-FFF2-40B4-BE49-F238E27FC236}">
                <a16:creationId xmlns=""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=""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543621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lIns="0" bIns="0" rtlCol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Рисунок 52">
            <a:extLst>
              <a:ext uri="{FF2B5EF4-FFF2-40B4-BE49-F238E27FC236}">
                <a16:creationId xmlns=""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=""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4" name="Рисунок 53">
            <a:extLst>
              <a:ext uri="{FF2B5EF4-FFF2-40B4-BE49-F238E27FC236}">
                <a16:creationId xmlns=""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=""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24" name="Нижний колонтитул 4">
            <a:extLst>
              <a:ext uri="{FF2B5EF4-FFF2-40B4-BE49-F238E27FC236}">
                <a16:creationId xmlns=""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25" name="Номер слайда 5">
            <a:extLst>
              <a:ext uri="{FF2B5EF4-FFF2-40B4-BE49-F238E27FC236}">
                <a16:creationId xmlns=""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80743623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76" r:id="rId4"/>
    <p:sldLayoutId id="2147483650" r:id="rId5"/>
    <p:sldLayoutId id="2147483682" r:id="rId6"/>
    <p:sldLayoutId id="2147483667" r:id="rId7"/>
    <p:sldLayoutId id="2147483668" r:id="rId8"/>
    <p:sldLayoutId id="2147483656" r:id="rId9"/>
    <p:sldLayoutId id="2147483677" r:id="rId10"/>
    <p:sldLayoutId id="2147483664" r:id="rId11"/>
    <p:sldLayoutId id="2147483678" r:id="rId12"/>
    <p:sldLayoutId id="2147483679" r:id="rId13"/>
    <p:sldLayoutId id="2147483680" r:id="rId14"/>
    <p:sldLayoutId id="2147483673" r:id="rId15"/>
    <p:sldLayoutId id="214748368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человек с рыжими волосами на розовом фоне">
            <a:extLst>
              <a:ext uri="{FF2B5EF4-FFF2-40B4-BE49-F238E27FC236}">
                <a16:creationId xmlns="" xmlns:a16="http://schemas.microsoft.com/office/drawing/2014/main" id="{0B5415FF-395A-4AF8-B0FD-292979D3F8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92" t="12689" r="3525" b="12991"/>
          <a:stretch>
            <a:fillRect/>
          </a:stretch>
        </p:blipFill>
        <p:spPr>
          <a:xfrm>
            <a:off x="1943702" y="0"/>
            <a:ext cx="3040674" cy="1963271"/>
          </a:xfr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1930" y="1640542"/>
            <a:ext cx="6179670" cy="300955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dirty="0" smtClean="0"/>
              <a:t>Кубик </a:t>
            </a:r>
            <a:r>
              <a:rPr lang="ru-RU" dirty="0" err="1" smtClean="0"/>
              <a:t>Блума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 прием </a:t>
            </a:r>
            <a:r>
              <a:rPr lang="ru-RU" dirty="0" err="1" smtClean="0"/>
              <a:t>инновационой</a:t>
            </a:r>
            <a:r>
              <a:rPr lang="ru-RU" dirty="0" smtClean="0"/>
              <a:t> педагогической технологии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rtlCol="0">
            <a:normAutofit fontScale="85000" lnSpcReduction="10000"/>
          </a:bodyPr>
          <a:lstStyle/>
          <a:p>
            <a:pPr rtl="0"/>
            <a:r>
              <a:rPr lang="ru-RU" dirty="0" smtClean="0"/>
              <a:t>Старший воспитатель: </a:t>
            </a:r>
            <a:r>
              <a:rPr lang="ru-RU" dirty="0" err="1" smtClean="0"/>
              <a:t>Ващева</a:t>
            </a:r>
            <a:r>
              <a:rPr lang="ru-RU" dirty="0" smtClean="0"/>
              <a:t> Ольга Олеговна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A801DCC8-3AD5-4A76-8E21-3CCFD33706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51625" y="6035587"/>
            <a:ext cx="2200154" cy="569912"/>
          </a:xfrm>
        </p:spPr>
        <p:txBody>
          <a:bodyPr rtlCol="0"/>
          <a:lstStyle/>
          <a:p>
            <a:pPr algn="ctr" rtl="0"/>
            <a:r>
              <a:rPr lang="ru-RU" smtClean="0"/>
              <a:t>2023</a:t>
            </a:r>
            <a:r>
              <a:rPr lang="ru-RU" dirty="0"/>
              <a:t> г.</a:t>
            </a:r>
          </a:p>
        </p:txBody>
      </p:sp>
      <p:pic>
        <p:nvPicPr>
          <p:cNvPr id="11" name="Рисунок 10" descr="m3luAApZHU_e2JMJbuAwmoCSuprKylarbvkbnCrDxoXcVpIFux4FUAKVC4r0amfP0Rgj-qZKL7FV0raRcNhO6JyZ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46" r="46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2DCC9C-7429-45B0-8103-C0D206342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511" y="528918"/>
            <a:ext cx="5198783" cy="1325563"/>
          </a:xfrm>
        </p:spPr>
        <p:txBody>
          <a:bodyPr lIns="0" rtlCol="0"/>
          <a:lstStyle/>
          <a:p>
            <a:pPr rtl="0"/>
            <a:r>
              <a:rPr lang="ru-RU" dirty="0" err="1" smtClean="0"/>
              <a:t>Бенджамин</a:t>
            </a:r>
            <a:r>
              <a:rPr lang="ru-RU" dirty="0" smtClean="0"/>
              <a:t> С. </a:t>
            </a:r>
            <a:r>
              <a:rPr lang="ru-RU" dirty="0" err="1" smtClean="0"/>
              <a:t>Блум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2DFCE27-D56E-4D7D-9A28-3C699A6B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05" y="2573030"/>
            <a:ext cx="5827059" cy="3881558"/>
          </a:xfrm>
        </p:spPr>
        <p:txBody>
          <a:bodyPr vert="horz" lIns="0" tIns="45720" rIns="91440" bIns="45720" rtlCol="0" anchor="t">
            <a:normAutofit/>
          </a:bodyPr>
          <a:lstStyle/>
          <a:p>
            <a:pPr algn="just"/>
            <a:r>
              <a:rPr lang="ru-RU" dirty="0" smtClean="0"/>
              <a:t>Был </a:t>
            </a:r>
            <a:r>
              <a:rPr lang="ru-RU" dirty="0" smtClean="0"/>
              <a:t>американским </a:t>
            </a:r>
            <a:r>
              <a:rPr lang="ru-RU" b="1" dirty="0" smtClean="0"/>
              <a:t>педагогом</a:t>
            </a:r>
            <a:r>
              <a:rPr lang="ru-RU" dirty="0" smtClean="0"/>
              <a:t>-психологом, внесшим значительный вклад в классификацию образовательных целей и теорию овладения знаниями. Его исследование, которое показало, что образовательная среда и домашняя среда могут способствовать развитию человеческого </a:t>
            </a:r>
            <a:r>
              <a:rPr lang="ru-RU" dirty="0" smtClean="0"/>
              <a:t>потенциала, изменило образование</a:t>
            </a:r>
            <a:r>
              <a:rPr lang="ru-RU" dirty="0" smtClean="0"/>
              <a:t>. </a:t>
            </a:r>
            <a:r>
              <a:rPr lang="ru-RU" dirty="0" smtClean="0"/>
              <a:t> </a:t>
            </a:r>
          </a:p>
          <a:p>
            <a:pPr algn="just"/>
            <a:r>
              <a:rPr lang="ru-RU" dirty="0" err="1" smtClean="0"/>
              <a:t>Бенджамин</a:t>
            </a:r>
            <a:r>
              <a:rPr lang="ru-RU" dirty="0" smtClean="0"/>
              <a:t> </a:t>
            </a:r>
            <a:r>
              <a:rPr lang="ru-RU" dirty="0" err="1" smtClean="0"/>
              <a:t>Блум</a:t>
            </a:r>
            <a:r>
              <a:rPr lang="ru-RU" dirty="0" smtClean="0"/>
              <a:t> известен как автор уникальной системы алгоритмов педагогической деятельности.</a:t>
            </a:r>
          </a:p>
          <a:p>
            <a:pPr algn="just"/>
            <a:r>
              <a:rPr lang="ru-RU" dirty="0" smtClean="0"/>
              <a:t>Предложенная им теория, разделяет образовательные цели на три блока: когнитивную (Знаю), психомоторную (Творю) и аффективную (Умею). То есть, ребенку предлагают не готовое знание, а проблему. А он, используя свой опыт и познания, должен найти пути разрешения этой проблемы.</a:t>
            </a:r>
          </a:p>
          <a:p>
            <a:pPr algn="just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BA43AAF3-3113-4485-9EE6-34280B4E7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2</a:t>
            </a:fld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18A24BCD-99AE-4864-B56E-758F526C1A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130300" y="194182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16" name="Рисунок 15" descr="9b4d4a192f746251ecbba457acc70c44-800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868" y="528918"/>
            <a:ext cx="4016920" cy="54057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6482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047" y="216275"/>
            <a:ext cx="5853952" cy="77880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dirty="0" smtClean="0"/>
              <a:t>Методы работы с кубиком </a:t>
            </a:r>
            <a:r>
              <a:rPr lang="ru-RU" dirty="0" err="1" smtClean="0"/>
              <a:t>Блума</a:t>
            </a:r>
            <a:endParaRPr lang="ru-RU" dirty="0"/>
          </a:p>
        </p:txBody>
      </p:sp>
      <p:pic>
        <p:nvPicPr>
          <p:cNvPr id="6" name="Рисунок 5" descr="человек в розовой рубашке на желтом фоне">
            <a:extLst>
              <a:ext uri="{FF2B5EF4-FFF2-40B4-BE49-F238E27FC236}">
                <a16:creationId xmlns="" xmlns:a16="http://schemas.microsoft.com/office/drawing/2014/main" id="{F51AF098-A3A7-43BB-AD3A-501040E963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95950" y="1064138"/>
            <a:ext cx="5992069" cy="4688540"/>
          </a:xfrm>
          <a:ln>
            <a:noFill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9812" y="1299417"/>
            <a:ext cx="6069106" cy="834184"/>
          </a:xfrm>
        </p:spPr>
        <p:txBody>
          <a:bodyPr vert="horz" lIns="0" tIns="45720" rIns="91440" bIns="45720" rtlCol="0" anchor="t">
            <a:normAutofit fontScale="92500" lnSpcReduction="20000"/>
          </a:bodyPr>
          <a:lstStyle/>
          <a:p>
            <a:pPr algn="just"/>
            <a:r>
              <a:rPr lang="ru-RU" dirty="0" smtClean="0"/>
              <a:t>Кубик представляет собой объёмную фигуру, на сторонах которой написаны слова, являющиеся отправной точкой для ответа: «Назови»; «Почему»; «Объясни»; «Предложи»; «Придумай»; «Поделись».</a:t>
            </a:r>
            <a:endParaRPr lang="ru-RU" dirty="0" smtClean="0"/>
          </a:p>
          <a:p>
            <a:pPr algn="just" rtl="0"/>
            <a:endParaRPr lang="ru-RU" dirty="0"/>
          </a:p>
        </p:txBody>
      </p:sp>
      <p:sp>
        <p:nvSpPr>
          <p:cNvPr id="57" name="Номер слайда 56">
            <a:extLst>
              <a:ext uri="{FF2B5EF4-FFF2-40B4-BE49-F238E27FC236}">
                <a16:creationId xmlns="" xmlns:a16="http://schemas.microsoft.com/office/drawing/2014/main" id="{08E38868-AE22-478C-A747-15E01640B5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7" name="Текст 2">
            <a:extLst>
              <a:ext uri="{FF2B5EF4-FFF2-40B4-BE49-F238E27FC236}">
                <a16:creationId xmlns="" xmlns:a16="http://schemas.microsoft.com/office/drawing/2014/main" id="{6EDAC73C-E6A4-453D-B11A-1A391CDBFC6C}"/>
              </a:ext>
            </a:extLst>
          </p:cNvPr>
          <p:cNvSpPr txBox="1">
            <a:spLocks/>
          </p:cNvSpPr>
          <p:nvPr/>
        </p:nvSpPr>
        <p:spPr>
          <a:xfrm>
            <a:off x="5952564" y="3021107"/>
            <a:ext cx="6069106" cy="464371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pPr algn="just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Грань «Назови»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-  Предполагает воспроизведение знаний. Это самые простые вопросы. Ребёнку предлагается просто назвать предмет, явление, термин и т.д. Например, «Назови три весенних месяца. Какие весенние праздники ты знаешь?». Данный блок можно разнообразить вариативными заданиями, которые помогают проверить самые общие знания по теме.</a:t>
            </a:r>
          </a:p>
          <a:p>
            <a:pPr algn="just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Грань «Почему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» </a:t>
            </a:r>
            <a:r>
              <a:rPr lang="ru-RU" sz="1600" dirty="0" smtClean="0">
                <a:solidFill>
                  <a:schemeClr val="bg1"/>
                </a:solidFill>
              </a:rPr>
              <a:t>-  Это блок вопросов позволяет сформулировать причинно-следственные связи, то есть описать процессы, которые происходят с указанным предметом, явлением.  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Например: Почему весной возвращаются перелётные птицы? Какая перелётная птица возвращается первой?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78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847" y="216274"/>
            <a:ext cx="6311152" cy="1343025"/>
          </a:xfrm>
        </p:spPr>
        <p:txBody>
          <a:bodyPr rtlCol="0"/>
          <a:lstStyle/>
          <a:p>
            <a:pPr algn="ctr" rtl="0"/>
            <a:r>
              <a:rPr lang="ru-RU" dirty="0" smtClean="0"/>
              <a:t>Методы работы с кубиком </a:t>
            </a:r>
            <a:r>
              <a:rPr lang="ru-RU" dirty="0" err="1" smtClean="0"/>
              <a:t>Блума</a:t>
            </a:r>
            <a:endParaRPr lang="ru-RU" dirty="0"/>
          </a:p>
        </p:txBody>
      </p:sp>
      <p:pic>
        <p:nvPicPr>
          <p:cNvPr id="6" name="Рисунок 5" descr="человек в розовой рубашке на желтом фоне">
            <a:extLst>
              <a:ext uri="{FF2B5EF4-FFF2-40B4-BE49-F238E27FC236}">
                <a16:creationId xmlns="" xmlns:a16="http://schemas.microsoft.com/office/drawing/2014/main" id="{F51AF098-A3A7-43BB-AD3A-501040E963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95950" y="1064138"/>
            <a:ext cx="5992069" cy="4688540"/>
          </a:xfrm>
          <a:ln>
            <a:noFill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53953" y="1263557"/>
            <a:ext cx="6069106" cy="5424113"/>
          </a:xfrm>
        </p:spPr>
        <p:txBody>
          <a:bodyPr vert="horz" lIns="0" tIns="45720" rIns="91440" bIns="45720" rtlCol="0" anchor="t">
            <a:norm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</a:rPr>
              <a:t>Грань «Предложи» </a:t>
            </a:r>
            <a:r>
              <a:rPr lang="ru-RU" dirty="0" smtClean="0"/>
              <a:t>-  Ребёнок должен предложить свою задачу, которая позволяет применить то или иное правило. Либо предложить свое видение проблемы, свои идеи. Например</a:t>
            </a:r>
            <a:r>
              <a:rPr lang="ru-RU" b="1" dirty="0" smtClean="0"/>
              <a:t>: </a:t>
            </a:r>
            <a:r>
              <a:rPr lang="ru-RU" dirty="0" smtClean="0"/>
              <a:t>Предложи игры, в которые можно поиграть в весенний </a:t>
            </a:r>
            <a:r>
              <a:rPr lang="ru-RU" dirty="0" smtClean="0"/>
              <a:t>день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Грань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«Придумай»</a:t>
            </a:r>
            <a:r>
              <a:rPr lang="ru-RU" dirty="0" smtClean="0"/>
              <a:t> — это вопросы творческие, которые содержат в себе элемент предположения, вымысла. </a:t>
            </a:r>
            <a:r>
              <a:rPr lang="ru-RU" dirty="0" err="1" smtClean="0"/>
              <a:t>Например</a:t>
            </a:r>
            <a:r>
              <a:rPr lang="ru-RU" b="1" dirty="0" err="1" smtClean="0"/>
              <a:t>:</a:t>
            </a:r>
            <a:r>
              <a:rPr lang="ru-RU" dirty="0" err="1" smtClean="0"/>
              <a:t>Придумай</a:t>
            </a:r>
            <a:r>
              <a:rPr lang="ru-RU" dirty="0" smtClean="0"/>
              <a:t> красивые слова о весне. Как её можно описать?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Грань «Поделись»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 </a:t>
            </a:r>
            <a:r>
              <a:rPr lang="ru-RU" dirty="0" smtClean="0"/>
              <a:t>— вопросы этого блока предназначены для активации мыслительной деятельности детей, учат их анализировать, выделять факты и следствия. Вопросам этого блока желательно добавлять эмоциональную окраску. То есть, сконцентрировать внимание на ощущениях и чувствах ребёнка, его эмоциях, которые вызваны названной темой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Грань «Объясни»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smtClean="0"/>
              <a:t>-  Это вопросы уточняющие. Они помогают увидеть проблему с разных сторон. Дополнительные фразы, которые помогут сформулировать вопросы этого блока: - Как ты думаешь, какие изменения в природе происходят весной? Как встречают весну звери?</a:t>
            </a:r>
          </a:p>
          <a:p>
            <a:endParaRPr lang="ru-RU" dirty="0" smtClean="0"/>
          </a:p>
          <a:p>
            <a:pPr algn="just" rtl="0"/>
            <a:endParaRPr lang="ru-RU" dirty="0"/>
          </a:p>
        </p:txBody>
      </p:sp>
      <p:sp>
        <p:nvSpPr>
          <p:cNvPr id="57" name="Номер слайда 56">
            <a:extLst>
              <a:ext uri="{FF2B5EF4-FFF2-40B4-BE49-F238E27FC236}">
                <a16:creationId xmlns="" xmlns:a16="http://schemas.microsoft.com/office/drawing/2014/main" id="{08E38868-AE22-478C-A747-15E01640B5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7789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 fontScale="90000"/>
          </a:bodyPr>
          <a:lstStyle/>
          <a:p>
            <a:r>
              <a:rPr lang="ru-RU" sz="4000" b="0" dirty="0" smtClean="0"/>
              <a:t>Работа с кубиком строится по определенному алгоритму: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6229164-7E26-4228-8078-D25BF57BB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4845" y="0"/>
            <a:ext cx="1143000" cy="627529"/>
          </a:xfrm>
        </p:spPr>
        <p:txBody>
          <a:bodyPr rtlCol="0"/>
          <a:lstStyle/>
          <a:p>
            <a:pPr rtl="0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977" y="543934"/>
            <a:ext cx="8964706" cy="5139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smtClean="0"/>
              <a:t>Педагог формулирует тему, которая будет обсуждаться на занятии.</a:t>
            </a:r>
          </a:p>
          <a:p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01740" y="871519"/>
            <a:ext cx="1143000" cy="674370"/>
          </a:xfrm>
        </p:spPr>
        <p:txBody>
          <a:bodyPr rtlCol="0"/>
          <a:lstStyle/>
          <a:p>
            <a:pPr rtl="0"/>
            <a:r>
              <a:rPr lang="ru-RU" dirty="0"/>
              <a:t>2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635624" y="1363906"/>
            <a:ext cx="9323294" cy="626260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На первом этапе педагог бросает кубик сам, а ребенок отвечает на вопрос темы, который выпал на грани.</a:t>
            </a:r>
          </a:p>
          <a:p>
            <a:endParaRPr lang="ru-RU" dirty="0"/>
          </a:p>
        </p:txBody>
      </p:sp>
      <p:sp>
        <p:nvSpPr>
          <p:cNvPr id="66" name="Номер слайда 65">
            <a:extLst>
              <a:ext uri="{FF2B5EF4-FFF2-40B4-BE49-F238E27FC236}">
                <a16:creationId xmlns="" xmlns:a16="http://schemas.microsoft.com/office/drawing/2014/main" id="{86A68C5A-097F-4E40-B09F-300C3632E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17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8634" y="1848672"/>
            <a:ext cx="1143000" cy="674370"/>
          </a:xfrm>
        </p:spPr>
        <p:txBody>
          <a:bodyPr rtlCol="0">
            <a:noAutofit/>
          </a:bodyPr>
          <a:lstStyle/>
          <a:p>
            <a:pPr rtl="0"/>
            <a:endParaRPr lang="ru-RU" dirty="0" smtClean="0"/>
          </a:p>
          <a:p>
            <a:pPr rtl="0"/>
            <a:r>
              <a:rPr lang="ru-RU" dirty="0" smtClean="0"/>
              <a:t>3</a:t>
            </a:r>
          </a:p>
          <a:p>
            <a:pPr rtl="0"/>
            <a:endParaRPr lang="ru-RU" dirty="0"/>
          </a:p>
        </p:txBody>
      </p:sp>
      <p:sp>
        <p:nvSpPr>
          <p:cNvPr id="18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81835" y="2430706"/>
            <a:ext cx="9323294" cy="626260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Когда дети усвоили правила игры, то кубик бросают все дети по очереди.</a:t>
            </a:r>
          </a:p>
          <a:p>
            <a:endParaRPr lang="ru-RU" dirty="0"/>
          </a:p>
        </p:txBody>
      </p:sp>
      <p:sp>
        <p:nvSpPr>
          <p:cNvPr id="19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1387" y="2718249"/>
            <a:ext cx="1143000" cy="674370"/>
          </a:xfrm>
        </p:spPr>
        <p:txBody>
          <a:bodyPr rtlCol="0">
            <a:noAutofit/>
          </a:bodyPr>
          <a:lstStyle/>
          <a:p>
            <a:pPr rtl="0"/>
            <a:endParaRPr lang="ru-RU" dirty="0" smtClean="0"/>
          </a:p>
          <a:p>
            <a:pPr rtl="0"/>
            <a:r>
              <a:rPr lang="ru-RU" dirty="0" smtClean="0"/>
              <a:t>4</a:t>
            </a:r>
          </a:p>
          <a:p>
            <a:pPr rtl="0"/>
            <a:endParaRPr lang="ru-RU" dirty="0"/>
          </a:p>
        </p:txBody>
      </p:sp>
      <p:sp>
        <p:nvSpPr>
          <p:cNvPr id="20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28047" y="3255459"/>
            <a:ext cx="9323294" cy="626260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Если при бросании кубика часто выпадает одна и та же грань, то вводится правило: кубик можно перебросить или найти грань, которая еще не выпадала.</a:t>
            </a:r>
          </a:p>
          <a:p>
            <a:endParaRPr lang="ru-RU" dirty="0"/>
          </a:p>
        </p:txBody>
      </p:sp>
      <p:sp>
        <p:nvSpPr>
          <p:cNvPr id="21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474258" y="4214682"/>
            <a:ext cx="9323294" cy="455929"/>
          </a:xfrm>
        </p:spPr>
        <p:txBody>
          <a:bodyPr rtlCol="0">
            <a:normAutofit fontScale="25000" lnSpcReduction="20000"/>
          </a:bodyPr>
          <a:lstStyle/>
          <a:p>
            <a:r>
              <a:rPr lang="ru-RU" sz="6400" dirty="0" smtClean="0"/>
              <a:t>Если ответ даётся неполный, то другие дети могут его дополнить и исправить.</a:t>
            </a:r>
          </a:p>
          <a:p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2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72870" y="4797388"/>
            <a:ext cx="9323294" cy="626260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В конце игры педагог подводит итог: что нового узнали, чей ответ был самым интересным, познавательным, что бы еще хотели узнать по данной теме.</a:t>
            </a:r>
          </a:p>
          <a:p>
            <a:endParaRPr lang="ru-RU" dirty="0"/>
          </a:p>
        </p:txBody>
      </p:sp>
      <p:sp>
        <p:nvSpPr>
          <p:cNvPr id="23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09315" y="3677472"/>
            <a:ext cx="1143000" cy="674370"/>
          </a:xfrm>
        </p:spPr>
        <p:txBody>
          <a:bodyPr rtlCol="0">
            <a:noAutofit/>
          </a:bodyPr>
          <a:lstStyle/>
          <a:p>
            <a:pPr rtl="0"/>
            <a:endParaRPr lang="ru-RU" dirty="0" smtClean="0"/>
          </a:p>
          <a:p>
            <a:pPr rtl="0"/>
            <a:r>
              <a:rPr lang="ru-RU" dirty="0" smtClean="0"/>
              <a:t>5</a:t>
            </a:r>
          </a:p>
          <a:p>
            <a:pPr rtl="0"/>
            <a:endParaRPr lang="ru-RU" dirty="0"/>
          </a:p>
        </p:txBody>
      </p:sp>
      <p:sp>
        <p:nvSpPr>
          <p:cNvPr id="24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7246" y="4313966"/>
            <a:ext cx="1143000" cy="674370"/>
          </a:xfrm>
        </p:spPr>
        <p:txBody>
          <a:bodyPr rtlCol="0">
            <a:noAutofit/>
          </a:bodyPr>
          <a:lstStyle/>
          <a:p>
            <a:pPr rtl="0"/>
            <a:endParaRPr lang="ru-RU" dirty="0" smtClean="0"/>
          </a:p>
          <a:p>
            <a:pPr rtl="0"/>
            <a:r>
              <a:rPr lang="ru-RU" dirty="0" smtClean="0"/>
              <a:t>6</a:t>
            </a:r>
          </a:p>
          <a:p>
            <a:pPr rtl="0"/>
            <a:endParaRPr lang="ru-RU" dirty="0"/>
          </a:p>
        </p:txBody>
      </p:sp>
      <p:sp>
        <p:nvSpPr>
          <p:cNvPr id="25" name="Текст 11">
            <a:extLst>
              <a:ext uri="{FF2B5EF4-FFF2-40B4-BE49-F238E27FC236}">
                <a16:creationId xmlns="" xmlns:a16="http://schemas.microsoft.com/office/drawing/2014/main" id="{A7E8B114-078A-441B-B423-7E655A5F3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43788" y="5371801"/>
            <a:ext cx="1143000" cy="674370"/>
          </a:xfrm>
        </p:spPr>
        <p:txBody>
          <a:bodyPr rtlCol="0">
            <a:noAutofit/>
          </a:bodyPr>
          <a:lstStyle/>
          <a:p>
            <a:pPr rtl="0"/>
            <a:endParaRPr lang="ru-RU" dirty="0" smtClean="0"/>
          </a:p>
          <a:p>
            <a:pPr rtl="0"/>
            <a:r>
              <a:rPr lang="ru-RU" dirty="0" smtClean="0"/>
              <a:t>7</a:t>
            </a:r>
          </a:p>
          <a:p>
            <a:pPr rtl="0"/>
            <a:endParaRPr lang="ru-RU" dirty="0"/>
          </a:p>
        </p:txBody>
      </p:sp>
      <p:sp>
        <p:nvSpPr>
          <p:cNvPr id="26" name="Объект 10">
            <a:extLst>
              <a:ext uri="{FF2B5EF4-FFF2-40B4-BE49-F238E27FC236}">
                <a16:creationId xmlns="" xmlns:a16="http://schemas.microsoft.com/office/drawing/2014/main" id="{D1032C24-FBA8-494E-87CD-9CAB6BEC072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698376" y="5891083"/>
            <a:ext cx="9323294" cy="626260"/>
          </a:xfrm>
        </p:spPr>
        <p:txBody>
          <a:bodyPr rtlCol="0">
            <a:normAutofit fontScale="92500"/>
          </a:bodyPr>
          <a:lstStyle/>
          <a:p>
            <a:r>
              <a:rPr lang="ru-RU" dirty="0" smtClean="0"/>
              <a:t>Ответ на каждый вопрос кубика помогает педагогу не только выявить уровень познавательной активности воспитанников, но и прояснить аспекты темы, которые вызывают затруднения у </a:t>
            </a:r>
            <a:r>
              <a:rPr lang="ru-RU" dirty="0" smtClean="0"/>
              <a:t>детей.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4637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06B2E4-7115-4A6C-B218-5316CEB0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5" y="4623996"/>
            <a:ext cx="9052560" cy="1363663"/>
          </a:xfrm>
        </p:spPr>
        <p:txBody>
          <a:bodyPr rtlCol="0"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Кубик </a:t>
            </a:r>
            <a:r>
              <a:rPr lang="ru-RU" dirty="0" smtClean="0"/>
              <a:t>«</a:t>
            </a:r>
            <a:r>
              <a:rPr lang="ru-RU" dirty="0" err="1" smtClean="0"/>
              <a:t>Блума</a:t>
            </a:r>
            <a:r>
              <a:rPr lang="ru-RU" dirty="0" smtClean="0"/>
              <a:t>» — это упрощённый способ, который помогает не только «собрать в кучку» все знания детей, но и развить в ребятах чувство коллективизма, необходимости помогать друг другу и нести ответственность за работу всех членов команды.</a:t>
            </a:r>
            <a:endParaRPr lang="ru-RU" dirty="0"/>
          </a:p>
        </p:txBody>
      </p:sp>
      <p:pic>
        <p:nvPicPr>
          <p:cNvPr id="10" name="Рисунок 9" descr="рыжеволосый человек в круглых очках и с синим шарфом на оранжевом фоне">
            <a:extLst>
              <a:ext uri="{FF2B5EF4-FFF2-40B4-BE49-F238E27FC236}">
                <a16:creationId xmlns="" xmlns:a16="http://schemas.microsoft.com/office/drawing/2014/main" id="{A539BB56-95F7-4754-8318-C0F05135C21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3317" y="0"/>
            <a:ext cx="6739621" cy="3451412"/>
          </a:xfrm>
        </p:spPr>
      </p:pic>
      <p:sp>
        <p:nvSpPr>
          <p:cNvPr id="67" name="Номер слайда 66">
            <a:extLst>
              <a:ext uri="{FF2B5EF4-FFF2-40B4-BE49-F238E27FC236}">
                <a16:creationId xmlns="" xmlns:a16="http://schemas.microsoft.com/office/drawing/2014/main" id="{7578ED86-4183-4FF7-B154-90D1E1F9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671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rtlCol="0">
            <a:normAutofit/>
          </a:bodyPr>
          <a:lstStyle/>
          <a:p>
            <a:pPr rtl="0"/>
            <a:r>
              <a:rPr lang="ru-RU"/>
              <a:t>Спасибо за внимание!</a:t>
            </a:r>
          </a:p>
        </p:txBody>
      </p:sp>
      <p:sp>
        <p:nvSpPr>
          <p:cNvPr id="23" name="Номер слайда 22">
            <a:extLst>
              <a:ext uri="{FF2B5EF4-FFF2-40B4-BE49-F238E27FC236}">
                <a16:creationId xmlns="" xmlns:a16="http://schemas.microsoft.com/office/drawing/2014/main" id="{582F04BB-2151-48C9-B2F9-0353C8536DF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2123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7DB28BE-4CC0-4691-9CA5-2BA850A679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4E1621-53FD-467C-AE5E-8761D6C24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03C5E8-6E73-4A29-90A5-6BDD54A3FA1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TM78298634</Template>
  <TotalTime>0</TotalTime>
  <Words>362</Words>
  <PresentationFormat>Произвольный</PresentationFormat>
  <Paragraphs>54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Кубик Блума  как прием инновационой педагогической технологии</vt:lpstr>
      <vt:lpstr>Бенджамин С. Блум</vt:lpstr>
      <vt:lpstr>Методы работы с кубиком Блума</vt:lpstr>
      <vt:lpstr>Методы работы с кубиком Блума</vt:lpstr>
      <vt:lpstr>Работа с кубиком строится по определенному алгоритму:</vt:lpstr>
      <vt:lpstr>   Кубик «Блума» — это упрощённый способ, который помогает не только «собрать в кучку» все знания детей, но и развить в ребятах чувство коллективизма, необходимости помогать друг другу и нести ответственность за работу всех членов команды.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2021-07-29T05:11:00Z</dcterms:created>
  <dcterms:modified xsi:type="dcterms:W3CDTF">2024-05-27T09:19:21Z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